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56" r:id="rId2"/>
    <p:sldId id="276" r:id="rId3"/>
    <p:sldId id="257" r:id="rId4"/>
    <p:sldId id="264" r:id="rId5"/>
    <p:sldId id="262" r:id="rId6"/>
    <p:sldId id="266" r:id="rId7"/>
    <p:sldId id="265" r:id="rId8"/>
    <p:sldId id="270" r:id="rId9"/>
    <p:sldId id="269" r:id="rId10"/>
    <p:sldId id="267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6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C5F89-E82E-4F81-AE02-FC7AED0FCE5E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8470E-1D60-4FC2-A3EC-546C66502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04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8470E-1D60-4FC2-A3EC-546C6650237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720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8470E-1D60-4FC2-A3EC-546C6650237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354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5FEF-ECC4-4067-AA14-62EBF03C8ACE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A2AC-01C6-49FE-AFDD-E4D0FADC20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5FEF-ECC4-4067-AA14-62EBF03C8ACE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A2AC-01C6-49FE-AFDD-E4D0FADC2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5FEF-ECC4-4067-AA14-62EBF03C8ACE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A2AC-01C6-49FE-AFDD-E4D0FADC2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5FEF-ECC4-4067-AA14-62EBF03C8ACE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A2AC-01C6-49FE-AFDD-E4D0FADC20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5FEF-ECC4-4067-AA14-62EBF03C8ACE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A2AC-01C6-49FE-AFDD-E4D0FADC2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5FEF-ECC4-4067-AA14-62EBF03C8ACE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A2AC-01C6-49FE-AFDD-E4D0FADC20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5FEF-ECC4-4067-AA14-62EBF03C8ACE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A2AC-01C6-49FE-AFDD-E4D0FADC20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5FEF-ECC4-4067-AA14-62EBF03C8ACE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A2AC-01C6-49FE-AFDD-E4D0FADC2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5FEF-ECC4-4067-AA14-62EBF03C8ACE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A2AC-01C6-49FE-AFDD-E4D0FADC2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5FEF-ECC4-4067-AA14-62EBF03C8ACE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A2AC-01C6-49FE-AFDD-E4D0FADC2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5FEF-ECC4-4067-AA14-62EBF03C8ACE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BA2AC-01C6-49FE-AFDD-E4D0FADC20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085FEF-ECC4-4067-AA14-62EBF03C8ACE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37BA2AC-01C6-49FE-AFDD-E4D0FADC20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13" Type="http://schemas.openxmlformats.org/officeDocument/2006/relationships/image" Target="../media/image79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12" Type="http://schemas.openxmlformats.org/officeDocument/2006/relationships/image" Target="../media/image7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2.jpeg"/><Relationship Id="rId11" Type="http://schemas.openxmlformats.org/officeDocument/2006/relationships/image" Target="../media/image77.jpeg"/><Relationship Id="rId5" Type="http://schemas.openxmlformats.org/officeDocument/2006/relationships/image" Target="../media/image71.jpeg"/><Relationship Id="rId10" Type="http://schemas.openxmlformats.org/officeDocument/2006/relationships/image" Target="../media/image76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240868"/>
            <a:ext cx="7772400" cy="223224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Творческий коллектив </a:t>
            </a:r>
            <a:b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МДОУ «Детский сад № 209»</a:t>
            </a:r>
            <a:b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г. Ярославль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\Desktop\ЗОРЕНЬКА\Без назва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926" y="4333477"/>
            <a:ext cx="2756148" cy="223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620688"/>
            <a:ext cx="7848872" cy="1728192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5400" b="1" u="sng" cap="none" spc="5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EBF01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ЗОРЕНЬКА</a:t>
            </a:r>
          </a:p>
        </p:txBody>
      </p:sp>
      <p:pic>
        <p:nvPicPr>
          <p:cNvPr id="1028" name="Picture 4" descr="C:\Users\USER\Desktop\ДОКУМЕНТ\ФОТО и ВИДЕО   ПО ГОДАМ\фото экскурсия доу\35urREWyMi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07911"/>
            <a:ext cx="2520280" cy="222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ДОКУМЕНТ\ФОТО и ВИДЕО   ПО ГОДАМ\фото экскурсия доу\IqYyrCkQAY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380" y="4307911"/>
            <a:ext cx="2517137" cy="222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65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ЗОРЕНЬКА\Без назва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5355454"/>
            <a:ext cx="1411366" cy="119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88430"/>
            <a:ext cx="85887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spc="50" dirty="0" smtClean="0">
                <a:ln w="11430">
                  <a:solidFill>
                    <a:srgbClr val="C00000"/>
                  </a:solidFill>
                </a:ln>
                <a:solidFill>
                  <a:srgbClr val="EBF01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Мероприятия музыкально-развлекательные </a:t>
            </a:r>
          </a:p>
          <a:p>
            <a:pPr lvl="0" algn="ctr"/>
            <a:r>
              <a:rPr lang="ru-RU" sz="2400" b="1" spc="50" dirty="0" smtClean="0">
                <a:ln w="11430">
                  <a:solidFill>
                    <a:srgbClr val="C00000"/>
                  </a:solidFill>
                </a:ln>
                <a:solidFill>
                  <a:srgbClr val="EBF01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народному календарю</a:t>
            </a:r>
            <a:endParaRPr lang="ru-RU" sz="2400" b="1" spc="50" dirty="0">
              <a:ln w="11430">
                <a:solidFill>
                  <a:srgbClr val="C00000"/>
                </a:solidFill>
              </a:ln>
              <a:solidFill>
                <a:srgbClr val="EBF01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Текст 4"/>
          <p:cNvSpPr txBox="1">
            <a:spLocks/>
          </p:cNvSpPr>
          <p:nvPr/>
        </p:nvSpPr>
        <p:spPr>
          <a:xfrm>
            <a:off x="285720" y="928670"/>
            <a:ext cx="8572560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Осенние традиционные народные праздники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ОСЕНИНЫ,  КУЗЬМИНКИ и современный ДЕНЬ МАТЕРИ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786322"/>
            <a:ext cx="2689204" cy="179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4775332"/>
            <a:ext cx="2071702" cy="178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0" name="AutoShape 6" descr="https://apf.mail.ru/cgi-bin/readmsg?id=15805496271547584961;0;4&amp;exif=1&amp;full=1&amp;x-email=10ren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https://apf.mail.ru/cgi-bin/readmsg?id=15805496271547584961;0;4&amp;exif=1&amp;full=1&amp;x-email=10ren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4" name="AutoShape 10" descr="https://apf.mail.ru/cgi-bin/readmsg?id=15805496271547584961;0;4&amp;exif=1&amp;full=1&amp;x-email=10ren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6" name="AutoShape 12" descr="https://apf.mail.ru/cgi-bin/readmsg?id=15805496271547584961;0;4&amp;exif=1&amp;full=1&amp;x-email=10ren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7" name="Picture 13" descr="F:\ЗОРЕНЬКА\ОСЕКНИНЕЫ\IMG-20191130-WA00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929066"/>
            <a:ext cx="1982406" cy="2643206"/>
          </a:xfrm>
          <a:prstGeom prst="rect">
            <a:avLst/>
          </a:prstGeom>
          <a:noFill/>
        </p:spPr>
      </p:pic>
      <p:pic>
        <p:nvPicPr>
          <p:cNvPr id="6158" name="Picture 14" descr="F:\ЗОРЕНЬКА\ОСЕКНИНЕЫ\IMG_20191115_1313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1928802"/>
            <a:ext cx="2199006" cy="2571768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928802"/>
            <a:ext cx="2143140" cy="1607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488" y="1928802"/>
            <a:ext cx="1571636" cy="102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2" name="Picture 18" descr="https://sun9-33.userapi.com/c856520/v856520976/49cef/6Uz5iuDKLl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6314" y="2357430"/>
            <a:ext cx="1714512" cy="1806510"/>
          </a:xfrm>
          <a:prstGeom prst="rect">
            <a:avLst/>
          </a:prstGeom>
          <a:noFill/>
        </p:spPr>
      </p:pic>
      <p:pic>
        <p:nvPicPr>
          <p:cNvPr id="6159" name="Picture 15" descr="F:\ЗОРЕНЬКА\ОСЕКНИНЕЫ\IMG_20191115_13150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71736" y="2786058"/>
            <a:ext cx="2143140" cy="1756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416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285728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spc="50" dirty="0" smtClean="0">
                <a:ln w="11430">
                  <a:solidFill>
                    <a:srgbClr val="C00000"/>
                  </a:solidFill>
                </a:ln>
                <a:solidFill>
                  <a:srgbClr val="EBF01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Мероприятия музыкально-развлекательные </a:t>
            </a:r>
          </a:p>
          <a:p>
            <a:pPr lvl="0" algn="ctr"/>
            <a:r>
              <a:rPr lang="ru-RU" sz="2400" b="1" spc="50" dirty="0" smtClean="0">
                <a:ln w="11430">
                  <a:solidFill>
                    <a:srgbClr val="C00000"/>
                  </a:solidFill>
                </a:ln>
                <a:solidFill>
                  <a:srgbClr val="EBF01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народному календарю</a:t>
            </a:r>
            <a:endParaRPr lang="ru-RU" sz="2400" b="1" spc="50" dirty="0">
              <a:ln w="11430">
                <a:solidFill>
                  <a:srgbClr val="C00000"/>
                </a:solidFill>
              </a:ln>
              <a:solidFill>
                <a:srgbClr val="EBF01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C:\Users\USER\Desktop\ЗОРЕНЬКА\Без назва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5572140"/>
            <a:ext cx="1125614" cy="95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4"/>
          <p:cNvSpPr txBox="1">
            <a:spLocks/>
          </p:cNvSpPr>
          <p:nvPr/>
        </p:nvSpPr>
        <p:spPr>
          <a:xfrm>
            <a:off x="285720" y="928670"/>
            <a:ext cx="8572560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Зимние традиционные народные праздники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Рождество,  Колядки,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Масленница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День защитника 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1074" y="3714752"/>
            <a:ext cx="234525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 descr="F:\ЗОРЕНЬКА\4_w220_h2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785926"/>
            <a:ext cx="2286016" cy="1571636"/>
          </a:xfrm>
          <a:prstGeom prst="rect">
            <a:avLst/>
          </a:prstGeom>
          <a:noFill/>
        </p:spPr>
      </p:pic>
      <p:pic>
        <p:nvPicPr>
          <p:cNvPr id="26628" name="Picture 4" descr="F:\ЗОРЕНЬКА\18_w220_h2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1785926"/>
            <a:ext cx="2138280" cy="1571636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96" y="3714752"/>
            <a:ext cx="1194832" cy="164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5500702"/>
            <a:ext cx="1524721" cy="114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14546" y="5429264"/>
            <a:ext cx="1357322" cy="122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1785926"/>
            <a:ext cx="1857388" cy="11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Текст 4"/>
          <p:cNvSpPr txBox="1">
            <a:spLocks/>
          </p:cNvSpPr>
          <p:nvPr/>
        </p:nvSpPr>
        <p:spPr>
          <a:xfrm>
            <a:off x="214282" y="3000372"/>
            <a:ext cx="2214578" cy="6429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Рождественский вертеп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стиле русского домашнего театра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28859" y="1785926"/>
            <a:ext cx="177008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00496" y="4429132"/>
            <a:ext cx="2643206" cy="211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Текст 4"/>
          <p:cNvSpPr txBox="1">
            <a:spLocks/>
          </p:cNvSpPr>
          <p:nvPr/>
        </p:nvSpPr>
        <p:spPr>
          <a:xfrm>
            <a:off x="4071934" y="3571876"/>
            <a:ext cx="2643206" cy="7143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защитника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старый лад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«Папы – Богатыри»</a:t>
            </a:r>
          </a:p>
        </p:txBody>
      </p:sp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86578" y="5214950"/>
            <a:ext cx="857256" cy="133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72330" y="3500438"/>
            <a:ext cx="1528608" cy="157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285728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spc="50" dirty="0" smtClean="0">
                <a:ln w="11430">
                  <a:solidFill>
                    <a:srgbClr val="C00000"/>
                  </a:solidFill>
                </a:ln>
                <a:solidFill>
                  <a:srgbClr val="EBF01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Мероприятия музыкально-развлекательные </a:t>
            </a:r>
          </a:p>
          <a:p>
            <a:pPr lvl="0" algn="ctr"/>
            <a:r>
              <a:rPr lang="ru-RU" sz="2400" b="1" spc="50" dirty="0" smtClean="0">
                <a:ln w="11430">
                  <a:solidFill>
                    <a:srgbClr val="C00000"/>
                  </a:solidFill>
                </a:ln>
                <a:solidFill>
                  <a:srgbClr val="EBF01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народному календарю</a:t>
            </a:r>
            <a:endParaRPr lang="ru-RU" sz="2400" b="1" spc="50" dirty="0">
              <a:ln w="11430">
                <a:solidFill>
                  <a:srgbClr val="C00000"/>
                </a:solidFill>
              </a:ln>
              <a:solidFill>
                <a:srgbClr val="EBF01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285720" y="928670"/>
            <a:ext cx="8572560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Весенние традиционные народные праздники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Грачевник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Пасха, Жаворонки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429132"/>
            <a:ext cx="2286016" cy="171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857364"/>
            <a:ext cx="4286279" cy="241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000504"/>
            <a:ext cx="3175958" cy="224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4429132"/>
            <a:ext cx="2786082" cy="175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1857364"/>
            <a:ext cx="32512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USER\Desktop\ЗОРЕНЬКА\Без названия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5896830"/>
            <a:ext cx="911300" cy="77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285728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spc="50" dirty="0" smtClean="0">
                <a:ln w="11430">
                  <a:solidFill>
                    <a:srgbClr val="C00000"/>
                  </a:solidFill>
                </a:ln>
                <a:solidFill>
                  <a:srgbClr val="EBF01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Мероприятия музыкально-развлекательные </a:t>
            </a:r>
          </a:p>
          <a:p>
            <a:pPr lvl="0" algn="ctr"/>
            <a:r>
              <a:rPr lang="ru-RU" sz="2400" b="1" spc="50" dirty="0" smtClean="0">
                <a:ln w="11430">
                  <a:solidFill>
                    <a:srgbClr val="C00000"/>
                  </a:solidFill>
                </a:ln>
                <a:solidFill>
                  <a:srgbClr val="EBF01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народному календарю</a:t>
            </a:r>
            <a:endParaRPr lang="ru-RU" sz="2400" b="1" spc="50" dirty="0">
              <a:ln w="11430">
                <a:solidFill>
                  <a:srgbClr val="C00000"/>
                </a:solidFill>
              </a:ln>
              <a:solidFill>
                <a:srgbClr val="EBF01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C:\Users\USER\Desktop\ЗОРЕНЬКА\Без назва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34" y="4643446"/>
            <a:ext cx="1125614" cy="95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4"/>
          <p:cNvSpPr txBox="1">
            <a:spLocks/>
          </p:cNvSpPr>
          <p:nvPr/>
        </p:nvSpPr>
        <p:spPr>
          <a:xfrm>
            <a:off x="285720" y="928670"/>
            <a:ext cx="8572560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Летние традиционные народные праздники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Троица или праздник русской березки, праздник Ивана Купала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1" y="1785927"/>
            <a:ext cx="3071834" cy="230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 descr="F:\к птахе\SDC118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785926"/>
            <a:ext cx="1714511" cy="2286016"/>
          </a:xfrm>
          <a:prstGeom prst="rect">
            <a:avLst/>
          </a:prstGeom>
          <a:noFill/>
        </p:spPr>
      </p:pic>
      <p:pic>
        <p:nvPicPr>
          <p:cNvPr id="28675" name="Picture 3" descr="F:\к птахе\SDC118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1785926"/>
            <a:ext cx="3286148" cy="2286016"/>
          </a:xfrm>
          <a:prstGeom prst="rect">
            <a:avLst/>
          </a:prstGeom>
          <a:noFill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354248"/>
            <a:ext cx="3071834" cy="220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6380" y="4357694"/>
            <a:ext cx="2089562" cy="216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3306" y="4357694"/>
            <a:ext cx="1357322" cy="217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ЗОРЕНЬКА\Без назва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72" y="5572140"/>
            <a:ext cx="1125614" cy="95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5720" y="285728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spc="50" dirty="0" smtClean="0">
                <a:ln w="11430">
                  <a:solidFill>
                    <a:srgbClr val="C00000"/>
                  </a:solidFill>
                </a:ln>
                <a:solidFill>
                  <a:srgbClr val="EBF01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Участие в мероприятиях города</a:t>
            </a:r>
            <a:endParaRPr lang="ru-RU" sz="2400" b="1" spc="50" dirty="0">
              <a:ln w="11430">
                <a:solidFill>
                  <a:srgbClr val="C00000"/>
                </a:solidFill>
              </a:ln>
              <a:solidFill>
                <a:srgbClr val="EBF01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9698" name="Picture 2" descr="F:\ЗОРЕНЬКА\ФОТО для О.А.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928670"/>
            <a:ext cx="2928958" cy="2196719"/>
          </a:xfrm>
          <a:prstGeom prst="rect">
            <a:avLst/>
          </a:prstGeom>
          <a:noFill/>
        </p:spPr>
      </p:pic>
      <p:sp>
        <p:nvSpPr>
          <p:cNvPr id="8" name="Текст 4"/>
          <p:cNvSpPr txBox="1">
            <a:spLocks/>
          </p:cNvSpPr>
          <p:nvPr/>
        </p:nvSpPr>
        <p:spPr>
          <a:xfrm>
            <a:off x="357158" y="857232"/>
            <a:ext cx="5500726" cy="9286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Городской фестиваль художественного творчества работников муниципальной системы образования «Праздник талантов» 2011 г.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500430" y="1857364"/>
            <a:ext cx="20002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214554"/>
            <a:ext cx="3571900" cy="228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Текст 4"/>
          <p:cNvSpPr txBox="1">
            <a:spLocks/>
          </p:cNvSpPr>
          <p:nvPr/>
        </p:nvSpPr>
        <p:spPr>
          <a:xfrm>
            <a:off x="4071934" y="3286124"/>
            <a:ext cx="4857784" cy="92869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Районный фестиваль художественного творчества среди работников дошкольных образовательных учреждений «Звездная радуга» 2016 г.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>
            <a:off x="4214810" y="4143380"/>
            <a:ext cx="185738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0" name="Picture 4" descr="F:\1_w220_h2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2071678"/>
            <a:ext cx="1823370" cy="1196587"/>
          </a:xfrm>
          <a:prstGeom prst="rect">
            <a:avLst/>
          </a:prstGeom>
          <a:noFill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4429132"/>
            <a:ext cx="3095632" cy="214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Прямая со стрелкой 16"/>
          <p:cNvCxnSpPr/>
          <p:nvPr/>
        </p:nvCxnSpPr>
        <p:spPr>
          <a:xfrm>
            <a:off x="1643042" y="6143644"/>
            <a:ext cx="20002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4"/>
          <p:cNvSpPr txBox="1">
            <a:spLocks/>
          </p:cNvSpPr>
          <p:nvPr/>
        </p:nvSpPr>
        <p:spPr>
          <a:xfrm>
            <a:off x="428596" y="4929198"/>
            <a:ext cx="3929090" cy="1000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Карнавальное шествие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масленичных кукол на фестивале 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«Краса Масленица - 2019»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285728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spc="50" dirty="0" smtClean="0">
                <a:ln w="11430">
                  <a:solidFill>
                    <a:srgbClr val="C00000"/>
                  </a:solidFill>
                </a:ln>
                <a:solidFill>
                  <a:srgbClr val="EBF01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Планы на будущее</a:t>
            </a:r>
            <a:endParaRPr lang="ru-RU" sz="2400" b="1" spc="50" dirty="0">
              <a:ln w="11430">
                <a:solidFill>
                  <a:srgbClr val="C00000"/>
                </a:solidFill>
              </a:ln>
              <a:solidFill>
                <a:srgbClr val="EBF01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428596" y="1142984"/>
            <a:ext cx="8501122" cy="47149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Создание музея «Русской избы» на базе МДОУ «Детский сад № 209»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Разработать программу для детей дошкольного возраста мероприятий по ознакомлению 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с традициями и культурой малых народов России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Развивать партнерские связи в педагогическом сообществе муниципальной системы образования города Ярославля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Georgia" pitchFamily="18" charset="0"/>
              <a:buAutoNum type="arabicPeriod"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Users\USER\Desktop\ЗОРЕНЬКА\Без назва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72" y="5572140"/>
            <a:ext cx="1125614" cy="95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ЗОРЕНЬКА\Без назва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5294849"/>
            <a:ext cx="1482804" cy="125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 txBox="1">
            <a:spLocks/>
          </p:cNvSpPr>
          <p:nvPr/>
        </p:nvSpPr>
        <p:spPr>
          <a:xfrm>
            <a:off x="285720" y="285728"/>
            <a:ext cx="8572560" cy="200026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endParaRPr lang="ru-RU" sz="1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Творческий коллектив педагогов 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МДОУ «Детский сад № 209» 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входит в состав 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Ярославской фольклорной группы «Зоренька»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2011 года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0" y="3643314"/>
            <a:ext cx="2928958" cy="7143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endParaRPr lang="ru-RU" sz="1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Текст 4"/>
          <p:cNvSpPr txBox="1">
            <a:spLocks/>
          </p:cNvSpPr>
          <p:nvPr/>
        </p:nvSpPr>
        <p:spPr>
          <a:xfrm>
            <a:off x="-214346" y="5715016"/>
            <a:ext cx="2857520" cy="6429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endParaRPr lang="ru-RU" sz="1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Текст 4"/>
          <p:cNvSpPr txBox="1">
            <a:spLocks/>
          </p:cNvSpPr>
          <p:nvPr/>
        </p:nvSpPr>
        <p:spPr>
          <a:xfrm>
            <a:off x="-642974" y="5572140"/>
            <a:ext cx="3143272" cy="6429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endParaRPr lang="ru-RU" sz="1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>
            <a:off x="6500762" y="3571876"/>
            <a:ext cx="2643238" cy="13573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endParaRPr lang="ru-RU" sz="1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Текст 4"/>
          <p:cNvSpPr txBox="1">
            <a:spLocks/>
          </p:cNvSpPr>
          <p:nvPr/>
        </p:nvSpPr>
        <p:spPr>
          <a:xfrm>
            <a:off x="4714876" y="4357694"/>
            <a:ext cx="2143140" cy="10715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endParaRPr lang="ru-RU" sz="1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285720" y="2214554"/>
            <a:ext cx="2500330" cy="1571636"/>
          </a:xfrm>
          <a:prstGeom prst="horizontalScrol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МОУ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«Средняя школа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№ 72»</a:t>
            </a:r>
          </a:p>
          <a:p>
            <a:pPr algn="ctr"/>
            <a:endParaRPr lang="ru-RU" dirty="0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285720" y="3929066"/>
            <a:ext cx="2500330" cy="1571636"/>
          </a:xfrm>
          <a:prstGeom prst="horizontalScrol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МДОУ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«Детский сад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№ 211»</a:t>
            </a:r>
          </a:p>
          <a:p>
            <a:pPr algn="ctr"/>
            <a:endParaRPr lang="ru-RU" dirty="0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2928926" y="2428868"/>
            <a:ext cx="3214710" cy="2071702"/>
          </a:xfrm>
          <a:prstGeom prst="horizontalScrol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b="1" spc="50" dirty="0" smtClean="0">
              <a:ln w="11430">
                <a:solidFill>
                  <a:srgbClr val="C00000"/>
                </a:solidFill>
              </a:ln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lvl="0" algn="ctr"/>
            <a:r>
              <a:rPr lang="ru-RU" sz="2000" b="1" spc="50" dirty="0" smtClean="0">
                <a:ln w="11430">
                  <a:solidFill>
                    <a:srgbClr val="C0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Социальные </a:t>
            </a:r>
          </a:p>
          <a:p>
            <a:pPr lvl="0" algn="ctr"/>
            <a:r>
              <a:rPr lang="ru-RU" sz="2000" b="1" spc="50" dirty="0" smtClean="0">
                <a:ln w="11430">
                  <a:solidFill>
                    <a:srgbClr val="C0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партнеры</a:t>
            </a:r>
          </a:p>
          <a:p>
            <a:pPr lvl="0" algn="ctr"/>
            <a:r>
              <a:rPr lang="ru-RU" sz="2000" b="1" spc="50" dirty="0" smtClean="0">
                <a:ln w="11430">
                  <a:solidFill>
                    <a:srgbClr val="C00000"/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</a:rPr>
              <a:t>творческой группы «ЗОРЕНЬКА» </a:t>
            </a:r>
          </a:p>
          <a:p>
            <a:pPr algn="ctr"/>
            <a:endParaRPr lang="ru-RU" b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/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6286512" y="2143116"/>
            <a:ext cx="2571768" cy="1714512"/>
          </a:xfrm>
          <a:prstGeom prst="horizontalScrol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Центральная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детская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библиотека им. Ярослава Мудрого</a:t>
            </a:r>
          </a:p>
          <a:p>
            <a:pPr algn="ctr"/>
            <a:endParaRPr lang="ru-RU" dirty="0"/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6357950" y="3786190"/>
            <a:ext cx="2500330" cy="1571636"/>
          </a:xfrm>
          <a:prstGeom prst="horizontalScrol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Центральная библиотека им. А.П. Чехова</a:t>
            </a:r>
          </a:p>
          <a:p>
            <a:pPr algn="ctr"/>
            <a:endParaRPr lang="ru-RU" dirty="0"/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3286116" y="4643446"/>
            <a:ext cx="2571768" cy="1571636"/>
          </a:xfrm>
          <a:prstGeom prst="horizontalScrol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МДОУ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«Детский сад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№ 8»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ЗОРЕНЬКА\Без назва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886570"/>
            <a:ext cx="1964060" cy="166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4"/>
          <p:cNvSpPr txBox="1">
            <a:spLocks/>
          </p:cNvSpPr>
          <p:nvPr/>
        </p:nvSpPr>
        <p:spPr>
          <a:xfrm>
            <a:off x="215611" y="2276872"/>
            <a:ext cx="8804630" cy="41010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Ромашкина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Нечаева             Жаворонкова         Кузьмина                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Шмарина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Елена                       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Елена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Елена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Ирина                   Маргарита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Николаевна               Сергеевна             Николаевна       Владимировна          Анатольевна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Заведующий             Воспитатель          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Представитель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       социального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         партнера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Щербакова          Бородулина          Соловьева               Кузьмин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Лариса                  Ирина                 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Ирина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Егор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Петровна           Валерьевна          Викторовна             Павлович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Музыкальный       Воспитатель       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Рабочий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руководитель                                                                   (электрик)</a:t>
            </a:r>
          </a:p>
        </p:txBody>
      </p:sp>
      <p:pic>
        <p:nvPicPr>
          <p:cNvPr id="11" name="Picture 3" descr="\\Asiou\папка обмена\фото Соловьевой И.В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441" y="3708914"/>
            <a:ext cx="1196146" cy="157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8" y="57597"/>
            <a:ext cx="8588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spc="50" dirty="0" smtClean="0">
                <a:ln w="11430">
                  <a:solidFill>
                    <a:srgbClr val="C00000"/>
                  </a:solidFill>
                </a:ln>
                <a:solidFill>
                  <a:srgbClr val="EBF01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Состав творческой группы</a:t>
            </a:r>
            <a:endParaRPr lang="ru-RU" sz="2400" b="1" spc="50" dirty="0">
              <a:ln w="11430">
                <a:solidFill>
                  <a:srgbClr val="C00000"/>
                </a:solidFill>
              </a:ln>
              <a:solidFill>
                <a:srgbClr val="EBF01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524654"/>
            <a:ext cx="1593713" cy="197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363" y="524654"/>
            <a:ext cx="1264424" cy="197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87508"/>
            <a:ext cx="1080120" cy="142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69" y="3708914"/>
            <a:ext cx="1183604" cy="153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14" y="3708914"/>
            <a:ext cx="1060414" cy="155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190" y="537198"/>
            <a:ext cx="16383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427" y="530926"/>
            <a:ext cx="1350837" cy="196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7198"/>
            <a:ext cx="1440160" cy="199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31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ЗОРЕНЬКА\Без назван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852" y="5308994"/>
            <a:ext cx="1449566" cy="122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55951"/>
            <a:ext cx="85887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spc="50" dirty="0" smtClean="0">
                <a:ln w="11430">
                  <a:solidFill>
                    <a:srgbClr val="C00000"/>
                  </a:solidFill>
                </a:ln>
                <a:solidFill>
                  <a:srgbClr val="EBF01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Мероприятия по ознакомлению с традициями, обычаями и культурой русского народа</a:t>
            </a:r>
            <a:endParaRPr lang="ru-RU" sz="2400" b="1" spc="50" dirty="0">
              <a:ln w="11430">
                <a:solidFill>
                  <a:srgbClr val="C00000"/>
                </a:solidFill>
              </a:ln>
              <a:solidFill>
                <a:srgbClr val="EBF01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F:\к птахе\рус изба в гр. Рябинка\DSC017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63" y="1896732"/>
            <a:ext cx="4390284" cy="329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 txBox="1">
            <a:spLocks/>
          </p:cNvSpPr>
          <p:nvPr/>
        </p:nvSpPr>
        <p:spPr>
          <a:xfrm>
            <a:off x="2833598" y="1086948"/>
            <a:ext cx="3996497" cy="6259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endParaRPr lang="ru-RU" sz="1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«Русская изба» в миниатюре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66823"/>
            <a:ext cx="1745548" cy="2324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27162"/>
            <a:ext cx="1634187" cy="122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649" y="5327161"/>
            <a:ext cx="1629897" cy="1222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731" y="5334476"/>
            <a:ext cx="1610390" cy="1207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316627"/>
            <a:ext cx="1634188" cy="122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379" y="1872197"/>
            <a:ext cx="1587939" cy="155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379" y="3789040"/>
            <a:ext cx="1583581" cy="129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3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ЗОРЕНЬКА\Без назван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886570"/>
            <a:ext cx="1964060" cy="166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4" y="116632"/>
            <a:ext cx="858996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Текст 4"/>
          <p:cNvSpPr txBox="1">
            <a:spLocks/>
          </p:cNvSpPr>
          <p:nvPr/>
        </p:nvSpPr>
        <p:spPr>
          <a:xfrm>
            <a:off x="971600" y="889526"/>
            <a:ext cx="7056784" cy="6259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endParaRPr lang="ru-RU" sz="1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Познавательные занятия в «Русской избе»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 descr="F:\к птахе\рус изба в гр. Рябинка\2016_0214_152654_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4" y="1683331"/>
            <a:ext cx="3143648" cy="248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к птахе\рус изба в гр. Рябинка\2016_0214_153432_0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556" y="1694566"/>
            <a:ext cx="3293632" cy="247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:\к птахе\рус изба в гр. Рябинка\2016_0214_180142_0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99" y="4437111"/>
            <a:ext cx="2935082" cy="208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F:\к птахе\DSC0262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450" y="4437112"/>
            <a:ext cx="2823784" cy="21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237" y="1683331"/>
            <a:ext cx="1727509" cy="252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82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ЗОРЕНЬКА\Без назва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4749402"/>
            <a:ext cx="2125746" cy="180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88430"/>
            <a:ext cx="8588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spc="50" dirty="0" smtClean="0">
                <a:ln w="11430">
                  <a:solidFill>
                    <a:srgbClr val="C00000"/>
                  </a:solidFill>
                </a:ln>
                <a:solidFill>
                  <a:srgbClr val="EBF01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Мероприятия, обучающие народным промыслам</a:t>
            </a:r>
            <a:endParaRPr lang="ru-RU" sz="2400" b="1" spc="50" dirty="0">
              <a:ln w="11430">
                <a:solidFill>
                  <a:srgbClr val="C00000"/>
                </a:solidFill>
              </a:ln>
              <a:solidFill>
                <a:srgbClr val="EBF01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500570"/>
            <a:ext cx="2724655" cy="204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Текст 4"/>
          <p:cNvSpPr txBox="1">
            <a:spLocks/>
          </p:cNvSpPr>
          <p:nvPr/>
        </p:nvSpPr>
        <p:spPr>
          <a:xfrm>
            <a:off x="5143504" y="1000108"/>
            <a:ext cx="3768820" cy="72796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endParaRPr lang="ru-RU" sz="1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Вторая жизнь одежды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071546"/>
            <a:ext cx="458321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2071678"/>
            <a:ext cx="128016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53016" y="3571876"/>
            <a:ext cx="153353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3929066"/>
            <a:ext cx="118697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6314" y="5357826"/>
            <a:ext cx="2032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Текст 4"/>
          <p:cNvSpPr txBox="1">
            <a:spLocks/>
          </p:cNvSpPr>
          <p:nvPr/>
        </p:nvSpPr>
        <p:spPr>
          <a:xfrm>
            <a:off x="4929190" y="1428736"/>
            <a:ext cx="1928826" cy="6565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Куклы и бусы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ткани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15206" y="1500174"/>
            <a:ext cx="107157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29454" y="2928934"/>
            <a:ext cx="1714512" cy="181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14678" y="5357826"/>
            <a:ext cx="150019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269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ЗОРЕНЬКА\Без назва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754" y="5357826"/>
            <a:ext cx="1408570" cy="119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88430"/>
            <a:ext cx="8588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spc="50" dirty="0" smtClean="0">
                <a:ln w="11430">
                  <a:solidFill>
                    <a:srgbClr val="C00000"/>
                  </a:solidFill>
                </a:ln>
                <a:solidFill>
                  <a:srgbClr val="EBF01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Мероприятия, обучающие народным промыслам</a:t>
            </a:r>
            <a:endParaRPr lang="ru-RU" sz="2400" b="1" spc="50" dirty="0">
              <a:ln w="11430">
                <a:solidFill>
                  <a:srgbClr val="C00000"/>
                </a:solidFill>
              </a:ln>
              <a:solidFill>
                <a:srgbClr val="EBF01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Текст 4"/>
          <p:cNvSpPr txBox="1">
            <a:spLocks/>
          </p:cNvSpPr>
          <p:nvPr/>
        </p:nvSpPr>
        <p:spPr>
          <a:xfrm>
            <a:off x="5214942" y="857232"/>
            <a:ext cx="3702712" cy="114300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Лепка украшений,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посуды, игрушек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глины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70"/>
            <a:ext cx="128588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928670"/>
            <a:ext cx="142876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928670"/>
            <a:ext cx="1428760" cy="158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643182"/>
            <a:ext cx="1357322" cy="18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56" y="2643182"/>
            <a:ext cx="1357322" cy="18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53326" y="2000241"/>
            <a:ext cx="196188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4643446"/>
            <a:ext cx="242162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29520" y="2571744"/>
            <a:ext cx="1524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00430" y="2643182"/>
            <a:ext cx="139527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14942" y="3786190"/>
            <a:ext cx="20320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71802" y="4643446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8034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ЗОРЕНЬКА\Без назва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5643578"/>
            <a:ext cx="1094692" cy="92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7158" y="214290"/>
            <a:ext cx="8588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spc="50" dirty="0" smtClean="0">
                <a:ln w="11430">
                  <a:solidFill>
                    <a:srgbClr val="C00000"/>
                  </a:solidFill>
                </a:ln>
                <a:solidFill>
                  <a:srgbClr val="EBF01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Мероприятия, обучающие народным промыслам</a:t>
            </a:r>
            <a:endParaRPr lang="ru-RU" sz="2400" b="1" spc="50" dirty="0">
              <a:ln w="11430">
                <a:solidFill>
                  <a:srgbClr val="C00000"/>
                </a:solidFill>
              </a:ln>
              <a:solidFill>
                <a:srgbClr val="EBF01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4714876" y="714356"/>
            <a:ext cx="4059902" cy="6429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Уроки русского костюма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71942"/>
            <a:ext cx="2643207" cy="23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857232"/>
            <a:ext cx="213615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2451" y="1632702"/>
            <a:ext cx="1552968" cy="225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1785926"/>
            <a:ext cx="258962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298" y="1071546"/>
            <a:ext cx="200657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02" y="4071942"/>
            <a:ext cx="328614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2264" y="4071942"/>
            <a:ext cx="2276475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ЗОРЕНЬКА\Без назва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726" y="4714884"/>
            <a:ext cx="2222722" cy="188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88430"/>
            <a:ext cx="8588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spc="50" dirty="0" smtClean="0">
                <a:ln w="11430">
                  <a:solidFill>
                    <a:srgbClr val="C00000"/>
                  </a:solidFill>
                </a:ln>
                <a:solidFill>
                  <a:srgbClr val="EBF01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Мероприятия, обучающие народным промыслам</a:t>
            </a:r>
            <a:endParaRPr lang="ru-RU" sz="2400" b="1" spc="50" dirty="0">
              <a:ln w="11430">
                <a:solidFill>
                  <a:srgbClr val="C00000"/>
                </a:solidFill>
              </a:ln>
              <a:solidFill>
                <a:srgbClr val="EBF01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428596" y="857232"/>
            <a:ext cx="8489058" cy="11430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Приготовление блюд «Русской трапезы»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Квашеная капуста и пироги с капустой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876"/>
            <a:ext cx="2428892" cy="245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643050"/>
            <a:ext cx="238237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4572008"/>
            <a:ext cx="3492496" cy="203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2857496"/>
            <a:ext cx="2431004" cy="161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1643050"/>
            <a:ext cx="2428892" cy="268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9464" y="1714488"/>
            <a:ext cx="124604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8926" y="1714488"/>
            <a:ext cx="161124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8034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975</TotalTime>
  <Words>383</Words>
  <Application>Microsoft Office PowerPoint</Application>
  <PresentationFormat>Экран (4:3)</PresentationFormat>
  <Paragraphs>103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Творческий коллектив  МДОУ «Детский сад № 209» г. Ярославль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71</cp:revision>
  <cp:lastPrinted>2020-01-31T13:23:07Z</cp:lastPrinted>
  <dcterms:created xsi:type="dcterms:W3CDTF">2020-01-31T11:52:45Z</dcterms:created>
  <dcterms:modified xsi:type="dcterms:W3CDTF">2020-02-03T05:05:01Z</dcterms:modified>
</cp:coreProperties>
</file>